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autoAdjust="0"/>
    <p:restoredTop sz="85174" autoAdjust="0"/>
  </p:normalViewPr>
  <p:slideViewPr>
    <p:cSldViewPr snapToGrid="0" snapToObjects="1">
      <p:cViewPr varScale="1">
        <p:scale>
          <a:sx n="62" d="100"/>
          <a:sy n="62" d="100"/>
        </p:scale>
        <p:origin x="1242" y="60"/>
      </p:cViewPr>
      <p:guideLst>
        <p:guide orient="horz" pos="2160"/>
        <p:guide pos="3840"/>
      </p:guideLst>
    </p:cSldViewPr>
  </p:slideViewPr>
  <p:outlineViewPr>
    <p:cViewPr>
      <p:scale>
        <a:sx n="33" d="100"/>
        <a:sy n="33" d="100"/>
      </p:scale>
      <p:origin x="0" y="-9288"/>
    </p:cViewPr>
  </p:outlineViewPr>
  <p:notesTextViewPr>
    <p:cViewPr>
      <p:scale>
        <a:sx n="1" d="1"/>
        <a:sy n="1" d="1"/>
      </p:scale>
      <p:origin x="0" y="0"/>
    </p:cViewPr>
  </p:notesTextViewPr>
  <p:sorterViewPr>
    <p:cViewPr>
      <p:scale>
        <a:sx n="100" d="100"/>
        <a:sy n="100" d="100"/>
      </p:scale>
      <p:origin x="0" y="-6648"/>
    </p:cViewPr>
  </p:sorterViewPr>
  <p:notesViewPr>
    <p:cSldViewPr snapToGrid="0" snapToObjects="1">
      <p:cViewPr varScale="1">
        <p:scale>
          <a:sx n="181" d="100"/>
          <a:sy n="181" d="100"/>
        </p:scale>
        <p:origin x="156" y="59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3/30/2022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242957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288724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164949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vrushabh07/Data-Science-capstone-IBM.gi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2924037"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Vrushabhkumar</a:t>
            </a:r>
            <a:r>
              <a:rPr lang="en-US" dirty="0">
                <a:solidFill>
                  <a:schemeClr val="bg2"/>
                </a:solidFill>
                <a:latin typeface="Abadi"/>
                <a:ea typeface="SF Pro" pitchFamily="2" charset="0"/>
                <a:cs typeface="SF Pro" pitchFamily="2" charset="0"/>
              </a:rPr>
              <a:t> Shrimali</a:t>
            </a:r>
          </a:p>
          <a:p>
            <a:r>
              <a:rPr lang="en-US" dirty="0">
                <a:solidFill>
                  <a:schemeClr val="bg2"/>
                </a:solidFill>
                <a:latin typeface="Abadi" panose="020B0604020104020204" pitchFamily="34" charset="0"/>
                <a:ea typeface="SF Pro" pitchFamily="2" charset="0"/>
                <a:cs typeface="SF Pro" pitchFamily="2" charset="0"/>
              </a:rPr>
              <a:t>29</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March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9" name="Content Placeholder 4">
            <a:extLst>
              <a:ext uri="{FF2B5EF4-FFF2-40B4-BE49-F238E27FC236}">
                <a16:creationId xmlns:a16="http://schemas.microsoft.com/office/drawing/2014/main" id="{09638B46-3D98-4628-AA05-B35BA59461FD}"/>
              </a:ext>
            </a:extLst>
          </p:cNvPr>
          <p:cNvSpPr txBox="1">
            <a:spLocks/>
          </p:cNvSpPr>
          <p:nvPr/>
        </p:nvSpPr>
        <p:spPr>
          <a:xfrm>
            <a:off x="6027811" y="1486343"/>
            <a:ext cx="5549423"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a:t>
            </a:r>
          </a:p>
          <a:p>
            <a:r>
              <a:rPr lang="en-US" sz="2200" dirty="0">
                <a:solidFill>
                  <a:schemeClr val="accent3">
                    <a:lumMod val="25000"/>
                  </a:schemeClr>
                </a:solidFill>
                <a:latin typeface="Abadi" panose="020B0604020104020204" pitchFamily="34" charset="0"/>
              </a:rPr>
              <a:t>We created a landing outcome label from the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https://github.com/vrushabh07/Data-Science-capstone-IBM/blob/065a497072c10c018e5850ce3a0966b3bd65e692/Data%20Wrangling.ipynb</a:t>
            </a:r>
            <a:endParaRPr lang="en-US" dirty="0"/>
          </a:p>
          <a:p>
            <a:endParaRPr lang="en-US" dirty="0"/>
          </a:p>
        </p:txBody>
      </p:sp>
      <p:pic>
        <p:nvPicPr>
          <p:cNvPr id="10" name="Picture 9">
            <a:extLst>
              <a:ext uri="{FF2B5EF4-FFF2-40B4-BE49-F238E27FC236}">
                <a16:creationId xmlns:a16="http://schemas.microsoft.com/office/drawing/2014/main" id="{EB2290C9-650F-4E24-A56E-7EAE41D3A212}"/>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995358" cy="201795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the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43A5284A-7C21-406F-992C-9B83816348D4}"/>
              </a:ext>
            </a:extLst>
          </p:cNvPr>
          <p:cNvPicPr>
            <a:picLocks noChangeAspect="1"/>
          </p:cNvPicPr>
          <p:nvPr/>
        </p:nvPicPr>
        <p:blipFill>
          <a:blip r:embed="rId4"/>
          <a:stretch>
            <a:fillRect/>
          </a:stretch>
        </p:blipFill>
        <p:spPr>
          <a:xfrm>
            <a:off x="6096000" y="1391565"/>
            <a:ext cx="5325989" cy="2653494"/>
          </a:xfrm>
          <a:prstGeom prst="rect">
            <a:avLst/>
          </a:prstGeom>
        </p:spPr>
      </p:pic>
      <p:pic>
        <p:nvPicPr>
          <p:cNvPr id="8" name="Picture 7">
            <a:extLst>
              <a:ext uri="{FF2B5EF4-FFF2-40B4-BE49-F238E27FC236}">
                <a16:creationId xmlns:a16="http://schemas.microsoft.com/office/drawing/2014/main" id="{D2CD4B40-2805-49F3-8C5F-EC8747CA7C42}"/>
              </a:ext>
            </a:extLst>
          </p:cNvPr>
          <p:cNvPicPr>
            <a:picLocks noChangeAspect="1"/>
          </p:cNvPicPr>
          <p:nvPr/>
        </p:nvPicPr>
        <p:blipFill>
          <a:blip r:embed="rId5"/>
          <a:stretch>
            <a:fillRect/>
          </a:stretch>
        </p:blipFill>
        <p:spPr>
          <a:xfrm>
            <a:off x="1000125" y="4140448"/>
            <a:ext cx="4765244" cy="2693982"/>
          </a:xfrm>
          <a:prstGeom prst="rect">
            <a:avLst/>
          </a:prstGeom>
        </p:spPr>
      </p:pic>
      <p:sp>
        <p:nvSpPr>
          <p:cNvPr id="10" name="TextBox 9">
            <a:extLst>
              <a:ext uri="{FF2B5EF4-FFF2-40B4-BE49-F238E27FC236}">
                <a16:creationId xmlns:a16="http://schemas.microsoft.com/office/drawing/2014/main" id="{38711E51-43D0-48EC-8F2B-4825843EFBB2}"/>
              </a:ext>
            </a:extLst>
          </p:cNvPr>
          <p:cNvSpPr txBox="1"/>
          <p:nvPr/>
        </p:nvSpPr>
        <p:spPr>
          <a:xfrm>
            <a:off x="6026781" y="4589898"/>
            <a:ext cx="5908728" cy="1200329"/>
          </a:xfrm>
          <a:prstGeom prst="rect">
            <a:avLst/>
          </a:prstGeom>
          <a:noFill/>
        </p:spPr>
        <p:txBody>
          <a:bodyPr wrap="square">
            <a:spAutoFit/>
          </a:bodyPr>
          <a:lstStyle/>
          <a:p>
            <a:pPr>
              <a:spcBef>
                <a:spcPts val="1400"/>
              </a:spcBef>
            </a:pPr>
            <a:r>
              <a:rPr lang="en-US" dirty="0">
                <a:solidFill>
                  <a:schemeClr val="accent3">
                    <a:lumMod val="25000"/>
                  </a:schemeClr>
                </a:solidFill>
                <a:latin typeface="Abadi" panose="020B0604020104020204" pitchFamily="34" charset="0"/>
              </a:rPr>
              <a:t>The link to the </a:t>
            </a:r>
            <a:r>
              <a:rPr lang="en-US" dirty="0" err="1">
                <a:solidFill>
                  <a:schemeClr val="accent3">
                    <a:lumMod val="25000"/>
                  </a:schemeClr>
                </a:solidFill>
                <a:latin typeface="Abadi" panose="020B0604020104020204" pitchFamily="34" charset="0"/>
              </a:rPr>
              <a:t>The</a:t>
            </a:r>
            <a:r>
              <a:rPr lang="en-US" dirty="0">
                <a:solidFill>
                  <a:schemeClr val="accent3">
                    <a:lumMod val="25000"/>
                  </a:schemeClr>
                </a:solidFill>
                <a:latin typeface="Abadi" panose="020B0604020104020204" pitchFamily="34" charset="0"/>
              </a:rPr>
              <a:t> link to the notebook is </a:t>
            </a:r>
            <a:r>
              <a:rPr lang="en-US" dirty="0">
                <a:solidFill>
                  <a:srgbClr val="1C7DDB"/>
                </a:solidFill>
                <a:latin typeface="Abadi" panose="020B0604020104020204" pitchFamily="34" charset="0"/>
              </a:rPr>
              <a:t>https://github.com/vrushabh07/Data-Science-capstone-IBM/blob/ebc6fd16d3decde73b7cec8db24d9f7837249ae6/EDA%20with%20Data%20Visualization.ipynb</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3852"/>
            <a:ext cx="10515600" cy="549414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Jupiter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https://github.com/vrushabh07/Data-Science-capstone-IBM/blob/0eef0c4f589c292821e8bd300f3d36e8e1eb2486/EDA%20with%20SQL.ipynb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56841"/>
            <a:ext cx="10515600" cy="523842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classes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a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https://github.com/vrushabh07/Data-Science-capstone-IBM/blob/383b843ea962a4c578e3b1511ab1d0132e1d8d2b/Plotly%20Dash%20Dashboard.py</a:t>
            </a:r>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4227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https://github.com/vrushabh07/Data-Science-capstone-IBM/blob/672f711f6849fe348b6ab18800641465c7cd087a/Machine%20Learning%20Prediction.ipynb</a:t>
            </a:r>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9084939" cy="88727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8DCCB6C-BD40-45DF-8ABF-58B15D997146}"/>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8652958" cy="1359243"/>
          </a:xfrm>
          <a:prstGeom prst="rect">
            <a:avLst/>
          </a:prstGeom>
        </p:spPr>
        <p:txBody>
          <a:bodyPr>
            <a:normAutofit/>
          </a:bodyPr>
          <a:lstStyle/>
          <a:p>
            <a:pPr>
              <a:lnSpc>
                <a:spcPct val="100000"/>
              </a:lnSpc>
              <a:spcBef>
                <a:spcPts val="1400"/>
              </a:spcBef>
            </a:pPr>
            <a:r>
              <a:rPr lang="en-CA" sz="2400" dirty="0">
                <a:solidFill>
                  <a:schemeClr val="accent3">
                    <a:lumMod val="25000"/>
                  </a:schemeClr>
                </a:solidFill>
                <a:latin typeface="Abadi" panose="020B0604020104020204" pitchFamily="34" charset="0"/>
              </a:rPr>
              <a:t>Show a scatter plot of Payload vs. Launch Site</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8" name="Picture 17">
            <a:extLst>
              <a:ext uri="{FF2B5EF4-FFF2-40B4-BE49-F238E27FC236}">
                <a16:creationId xmlns:a16="http://schemas.microsoft.com/office/drawing/2014/main" id="{AE64A34E-3B40-4369-9136-D132569784F6}"/>
              </a:ext>
            </a:extLst>
          </p:cNvPr>
          <p:cNvPicPr>
            <a:picLocks noChangeAspect="1"/>
          </p:cNvPicPr>
          <p:nvPr/>
        </p:nvPicPr>
        <p:blipFill>
          <a:blip r:embed="rId4"/>
          <a:stretch>
            <a:fillRect/>
          </a:stretch>
        </p:blipFill>
        <p:spPr>
          <a:xfrm>
            <a:off x="917410" y="2944678"/>
            <a:ext cx="10055389" cy="328171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8637461" cy="54904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751DFA4-3164-4CAE-A2A9-7FB42A37C7FC}"/>
              </a:ext>
            </a:extLst>
          </p:cNvPr>
          <p:cNvPicPr>
            <a:picLocks noChangeAspect="1"/>
          </p:cNvPicPr>
          <p:nvPr/>
        </p:nvPicPr>
        <p:blipFill>
          <a:blip r:embed="rId3"/>
          <a:stretch>
            <a:fillRect/>
          </a:stretch>
        </p:blipFill>
        <p:spPr>
          <a:xfrm>
            <a:off x="1178597" y="2631163"/>
            <a:ext cx="6989010" cy="305928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19ECDF8-F86C-40F1-8465-ACF5B57C40BB}"/>
              </a:ext>
            </a:extLst>
          </p:cNvPr>
          <p:cNvSpPr txBox="1">
            <a:spLocks/>
          </p:cNvSpPr>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826F9BBC-9C3D-4316-8F11-7240722A3D34}"/>
              </a:ext>
            </a:extLst>
          </p:cNvPr>
          <p:cNvPicPr>
            <a:picLocks noChangeAspect="1"/>
          </p:cNvPicPr>
          <p:nvPr/>
        </p:nvPicPr>
        <p:blipFill>
          <a:blip r:embed="rId3"/>
          <a:stretch>
            <a:fillRect/>
          </a:stretch>
        </p:blipFill>
        <p:spPr>
          <a:xfrm>
            <a:off x="1293886" y="3285641"/>
            <a:ext cx="5742345" cy="337863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8" name="Content Placeholder 2">
            <a:extLst>
              <a:ext uri="{FF2B5EF4-FFF2-40B4-BE49-F238E27FC236}">
                <a16:creationId xmlns:a16="http://schemas.microsoft.com/office/drawing/2014/main" id="{1B201610-917F-424B-9B73-1BB7A2FD8A9C}"/>
              </a:ext>
            </a:extLst>
          </p:cNvPr>
          <p:cNvSpPr txBox="1">
            <a:spLocks/>
          </p:cNvSpPr>
          <p:nvPr/>
        </p:nvSpPr>
        <p:spPr>
          <a:xfrm>
            <a:off x="770010" y="205740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84C8FA9D-C3AC-409C-AA1C-385996C2447E}"/>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From the plot, we can observe that the success rate since 2013 kept on increasing till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1E0717F-3ADC-4659-931F-95BC68A46B7A}"/>
              </a:ext>
            </a:extLst>
          </p:cNvPr>
          <p:cNvPicPr>
            <a:picLocks noChangeAspect="1"/>
          </p:cNvPicPr>
          <p:nvPr/>
        </p:nvPicPr>
        <p:blipFill>
          <a:blip r:embed="rId3"/>
          <a:stretch>
            <a:fillRect/>
          </a:stretch>
        </p:blipFill>
        <p:spPr>
          <a:xfrm>
            <a:off x="5841408" y="1743926"/>
            <a:ext cx="5227622" cy="337014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Content Placeholder 2">
            <a:extLst>
              <a:ext uri="{FF2B5EF4-FFF2-40B4-BE49-F238E27FC236}">
                <a16:creationId xmlns:a16="http://schemas.microsoft.com/office/drawing/2014/main" id="{488632AD-9A0C-422F-B943-40CF2D19ABCA}"/>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We used the key word </a:t>
            </a:r>
            <a:r>
              <a:rPr lang="en-US" sz="2200" b="1">
                <a:latin typeface="Abadi" panose="020B0604020104020204" pitchFamily="34" charset="0"/>
              </a:rPr>
              <a:t>DISTINCT</a:t>
            </a:r>
            <a:r>
              <a:rPr lang="en-US" sz="2200">
                <a:latin typeface="Abadi" panose="020B0604020104020204" pitchFamily="34" charset="0"/>
              </a:rPr>
              <a:t> to show only unique launch sites from the SpaceX data.</a:t>
            </a:r>
          </a:p>
          <a:p>
            <a:pPr>
              <a:spcBef>
                <a:spcPts val="1400"/>
              </a:spcBef>
            </a:pPr>
            <a:endParaRPr lang="en-US" sz="2000" dirty="0"/>
          </a:p>
        </p:txBody>
      </p:sp>
      <p:pic>
        <p:nvPicPr>
          <p:cNvPr id="7" name="Picture 6">
            <a:extLst>
              <a:ext uri="{FF2B5EF4-FFF2-40B4-BE49-F238E27FC236}">
                <a16:creationId xmlns:a16="http://schemas.microsoft.com/office/drawing/2014/main" id="{3ACA8EEA-D950-40B4-99FB-577E3167AFAC}"/>
              </a:ext>
            </a:extLst>
          </p:cNvPr>
          <p:cNvPicPr>
            <a:picLocks noChangeAspect="1"/>
          </p:cNvPicPr>
          <p:nvPr/>
        </p:nvPicPr>
        <p:blipFill>
          <a:blip r:embed="rId3"/>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Content Placeholder 4">
            <a:extLst>
              <a:ext uri="{FF2B5EF4-FFF2-40B4-BE49-F238E27FC236}">
                <a16:creationId xmlns:a16="http://schemas.microsoft.com/office/drawing/2014/main" id="{AEE69662-D002-4AAC-929E-B6E092245C5A}"/>
              </a:ext>
            </a:extLst>
          </p:cNvPr>
          <p:cNvSpPr txBox="1">
            <a:spLocks/>
          </p:cNvSpPr>
          <p:nvPr/>
        </p:nvSpPr>
        <p:spPr>
          <a:xfrm>
            <a:off x="770010" y="1825625"/>
            <a:ext cx="10222887" cy="4122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pic>
        <p:nvPicPr>
          <p:cNvPr id="7" name="Picture 6">
            <a:extLst>
              <a:ext uri="{FF2B5EF4-FFF2-40B4-BE49-F238E27FC236}">
                <a16:creationId xmlns:a16="http://schemas.microsoft.com/office/drawing/2014/main" id="{28741F32-538F-46DD-806A-80965B122A29}"/>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8" name="Content Placeholder 4">
            <a:extLst>
              <a:ext uri="{FF2B5EF4-FFF2-40B4-BE49-F238E27FC236}">
                <a16:creationId xmlns:a16="http://schemas.microsoft.com/office/drawing/2014/main" id="{546B371F-C009-48A6-8504-616A130FD7D3}"/>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38B1E2C1-350A-4360-B72B-82E7E808AC48}"/>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a16="http://schemas.microsoft.com/office/drawing/2014/main" id="{5711D83A-4659-4B98-9650-7A102417ABFF}"/>
              </a:ext>
            </a:extLst>
          </p:cNvPr>
          <p:cNvSpPr txBox="1">
            <a:spLocks/>
          </p:cNvSpPr>
          <p:nvPr/>
        </p:nvSpPr>
        <p:spPr>
          <a:xfrm>
            <a:off x="648931" y="2438400"/>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rial" panose="020B0604020202020204" pitchFamily="34" charset="0"/>
                <a:cs typeface="Arial" panose="020B0604020202020204" pitchFamily="34" charset="0"/>
              </a:rPr>
              <a:t>We calculated the average payload mass carried by booster version F9 v1.1 as 2928.4</a:t>
            </a:r>
          </a:p>
          <a:p>
            <a:pPr>
              <a:spcBef>
                <a:spcPts val="1400"/>
              </a:spcBef>
            </a:pPr>
            <a:endParaRPr lang="en-US" sz="2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6F3E0149-9745-476D-9DAB-75CAEB1EFCF8}"/>
              </a:ext>
            </a:extLst>
          </p:cNvPr>
          <p:cNvPicPr>
            <a:picLocks noChangeAspect="1"/>
          </p:cNvPicPr>
          <p:nvPr/>
        </p:nvPicPr>
        <p:blipFill>
          <a:blip r:embed="rId3"/>
          <a:stretch>
            <a:fillRect/>
          </a:stretch>
        </p:blipFill>
        <p:spPr>
          <a:xfrm>
            <a:off x="5405862" y="2251587"/>
            <a:ext cx="6019331" cy="2418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Content Placeholder 4">
            <a:extLst>
              <a:ext uri="{FF2B5EF4-FFF2-40B4-BE49-F238E27FC236}">
                <a16:creationId xmlns:a16="http://schemas.microsoft.com/office/drawing/2014/main" id="{01E4A8EA-258E-4126-B7C2-24163BE32EFE}"/>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dirty="0">
                <a:latin typeface="Arial" panose="020B0604020202020204" pitchFamily="34" charset="0"/>
                <a:cs typeface="Arial" panose="020B0604020202020204" pitchFamily="34" charset="0"/>
              </a:rPr>
              <a:t>We observed that the dates of the first successful landing outcome on ground pad was 22</a:t>
            </a:r>
            <a:r>
              <a:rPr lang="en-US" sz="1800" baseline="30000" dirty="0">
                <a:latin typeface="Arial" panose="020B0604020202020204" pitchFamily="34" charset="0"/>
                <a:cs typeface="Arial" panose="020B0604020202020204" pitchFamily="34" charset="0"/>
              </a:rPr>
              <a:t>nd</a:t>
            </a:r>
            <a:r>
              <a:rPr lang="en-US" sz="1800" dirty="0">
                <a:latin typeface="Arial" panose="020B0604020202020204" pitchFamily="34" charset="0"/>
                <a:cs typeface="Arial" panose="020B0604020202020204" pitchFamily="34" charset="0"/>
              </a:rPr>
              <a:t> December 2015</a:t>
            </a:r>
          </a:p>
        </p:txBody>
      </p:sp>
      <p:pic>
        <p:nvPicPr>
          <p:cNvPr id="8" name="Picture 7">
            <a:extLst>
              <a:ext uri="{FF2B5EF4-FFF2-40B4-BE49-F238E27FC236}">
                <a16:creationId xmlns:a16="http://schemas.microsoft.com/office/drawing/2014/main" id="{568438C1-6473-4BE7-8886-55B95A38E747}"/>
              </a:ext>
            </a:extLst>
          </p:cNvPr>
          <p:cNvPicPr>
            <a:picLocks noChangeAspect="1"/>
          </p:cNvPicPr>
          <p:nvPr/>
        </p:nvPicPr>
        <p:blipFill>
          <a:blip r:embed="rId3"/>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D60AE1CE-EB2B-475B-A91B-731060635234}"/>
              </a:ext>
            </a:extLst>
          </p:cNvPr>
          <p:cNvPicPr>
            <a:picLocks noChangeAspect="1"/>
          </p:cNvPicPr>
          <p:nvPr/>
        </p:nvPicPr>
        <p:blipFill>
          <a:blip r:embed="rId3"/>
          <a:stretch>
            <a:fillRect/>
          </a:stretch>
        </p:blipFill>
        <p:spPr>
          <a:xfrm>
            <a:off x="643467" y="1782981"/>
            <a:ext cx="6253214" cy="4284116"/>
          </a:xfrm>
          <a:prstGeom prst="rect">
            <a:avLst/>
          </a:prstGeom>
          <a:ln>
            <a:noFill/>
          </a:ln>
          <a:effectLst>
            <a:outerShdw blurRad="292100" dist="139700" dir="2700000" algn="tl" rotWithShape="0">
              <a:srgbClr val="333333">
                <a:alpha val="65000"/>
              </a:srgbClr>
            </a:outerShdw>
          </a:effectLst>
        </p:spPr>
      </p:pic>
      <p:sp>
        <p:nvSpPr>
          <p:cNvPr id="9" name="Content Placeholder 4">
            <a:extLst>
              <a:ext uri="{FF2B5EF4-FFF2-40B4-BE49-F238E27FC236}">
                <a16:creationId xmlns:a16="http://schemas.microsoft.com/office/drawing/2014/main" id="{A1E2CBDA-E17A-4941-A3F4-228A6B357A9F}"/>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rial" panose="020B0604020202020204" pitchFamily="34" charset="0"/>
                <a:cs typeface="Arial" panose="020B0604020202020204" pitchFamily="34" charset="0"/>
              </a:rPr>
              <a:t>We used the </a:t>
            </a:r>
            <a:r>
              <a:rPr lang="en-US" sz="2000" b="1" dirty="0">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clause to filter for boosters which have successfully landed on drone ship and applied the </a:t>
            </a:r>
            <a:r>
              <a:rPr lang="en-US" sz="2000" b="1" dirty="0">
                <a:latin typeface="Arial" panose="020B0604020202020204" pitchFamily="34" charset="0"/>
                <a:cs typeface="Arial" panose="020B0604020202020204" pitchFamily="34" charset="0"/>
              </a:rPr>
              <a:t>AND</a:t>
            </a:r>
            <a:r>
              <a:rPr lang="en-US" sz="2000" dirty="0">
                <a:latin typeface="Arial" panose="020B0604020202020204" pitchFamily="34" charset="0"/>
                <a:cs typeface="Arial" panose="020B0604020202020204" pitchFamily="34" charset="0"/>
              </a:rPr>
              <a:t> condition to determine successful landing with payload mass greater than 4000 but less than 6000</a:t>
            </a:r>
          </a:p>
          <a:p>
            <a:pPr>
              <a:spcBef>
                <a:spcPts val="1400"/>
              </a:spcBef>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18834"/>
            <a:ext cx="10515600" cy="4800516"/>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7" name="Content Placeholder 4">
            <a:extLst>
              <a:ext uri="{FF2B5EF4-FFF2-40B4-BE49-F238E27FC236}">
                <a16:creationId xmlns:a16="http://schemas.microsoft.com/office/drawing/2014/main" id="{D33AFA66-15E1-43A6-8E8F-FEC258F2EE7C}"/>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rial" panose="020B0604020202020204" pitchFamily="34" charset="0"/>
                <a:cs typeface="Arial" panose="020B0604020202020204" pitchFamily="34" charset="0"/>
              </a:rPr>
              <a:t>We used wildcard like ‘%’ to filter for </a:t>
            </a:r>
            <a:r>
              <a:rPr lang="en-US" sz="2000" b="1" dirty="0">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Mission Outcome was a success or a failure. </a:t>
            </a:r>
          </a:p>
          <a:p>
            <a:pPr>
              <a:spcBef>
                <a:spcPts val="1400"/>
              </a:spcBef>
            </a:pPr>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5F86481-89B9-45E6-8645-DB895DB123EB}"/>
              </a:ext>
            </a:extLst>
          </p:cNvPr>
          <p:cNvPicPr>
            <a:picLocks noChangeAspect="1"/>
          </p:cNvPicPr>
          <p:nvPr/>
        </p:nvPicPr>
        <p:blipFill>
          <a:blip r:embed="rId3"/>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ontent Placeholder 4">
            <a:extLst>
              <a:ext uri="{FF2B5EF4-FFF2-40B4-BE49-F238E27FC236}">
                <a16:creationId xmlns:a16="http://schemas.microsoft.com/office/drawing/2014/main" id="{48739DC6-0AB6-4DD5-A494-4E710E721B37}"/>
              </a:ext>
            </a:extLst>
          </p:cNvPr>
          <p:cNvSpPr txBox="1">
            <a:spLocks/>
          </p:cNvSpPr>
          <p:nvPr/>
        </p:nvSpPr>
        <p:spPr>
          <a:xfrm>
            <a:off x="862366" y="2194102"/>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700" dirty="0">
                <a:latin typeface="Arial" panose="020B0604020202020204" pitchFamily="34" charset="0"/>
                <a:cs typeface="Arial" panose="020B0604020202020204" pitchFamily="34" charset="0"/>
              </a:rPr>
              <a:t>We determined the booster that have carried the maximum payload using a subquery in the </a:t>
            </a:r>
            <a:r>
              <a:rPr lang="en-US" sz="1700" b="1" dirty="0">
                <a:latin typeface="Arial" panose="020B0604020202020204" pitchFamily="34" charset="0"/>
                <a:cs typeface="Arial" panose="020B0604020202020204" pitchFamily="34" charset="0"/>
              </a:rPr>
              <a:t>WHERE</a:t>
            </a:r>
            <a:r>
              <a:rPr lang="en-US" sz="1700" dirty="0">
                <a:latin typeface="Arial" panose="020B0604020202020204" pitchFamily="34" charset="0"/>
                <a:cs typeface="Arial" panose="020B0604020202020204" pitchFamily="34" charset="0"/>
              </a:rPr>
              <a:t> clause and the </a:t>
            </a:r>
            <a:r>
              <a:rPr lang="en-US" sz="1700" b="1" dirty="0">
                <a:latin typeface="Arial" panose="020B0604020202020204" pitchFamily="34" charset="0"/>
                <a:cs typeface="Arial" panose="020B0604020202020204" pitchFamily="34" charset="0"/>
              </a:rPr>
              <a:t>MAX() </a:t>
            </a:r>
            <a:r>
              <a:rPr lang="en-US" sz="1700" dirty="0">
                <a:latin typeface="Arial" panose="020B0604020202020204" pitchFamily="34" charset="0"/>
                <a:cs typeface="Arial" panose="020B0604020202020204" pitchFamily="34" charset="0"/>
              </a:rPr>
              <a:t>function.</a:t>
            </a:r>
          </a:p>
        </p:txBody>
      </p:sp>
      <p:pic>
        <p:nvPicPr>
          <p:cNvPr id="7" name="Picture 6">
            <a:extLst>
              <a:ext uri="{FF2B5EF4-FFF2-40B4-BE49-F238E27FC236}">
                <a16:creationId xmlns:a16="http://schemas.microsoft.com/office/drawing/2014/main" id="{F99E6174-A2ED-4527-AA5E-F0BBADC206E0}"/>
              </a:ext>
            </a:extLst>
          </p:cNvPr>
          <p:cNvPicPr>
            <a:picLocks noChangeAspect="1"/>
          </p:cNvPicPr>
          <p:nvPr/>
        </p:nvPicPr>
        <p:blipFill>
          <a:blip r:embed="rId3"/>
          <a:stretch>
            <a:fillRect/>
          </a:stretch>
        </p:blipFill>
        <p:spPr>
          <a:xfrm>
            <a:off x="5445457" y="1503336"/>
            <a:ext cx="6155141" cy="441497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7" name="Content Placeholder 4">
            <a:extLst>
              <a:ext uri="{FF2B5EF4-FFF2-40B4-BE49-F238E27FC236}">
                <a16:creationId xmlns:a16="http://schemas.microsoft.com/office/drawing/2014/main" id="{DA1C20C0-C4A8-4494-AD24-783AF963B834}"/>
              </a:ext>
            </a:extLst>
          </p:cNvPr>
          <p:cNvSpPr txBox="1">
            <a:spLocks/>
          </p:cNvSpPr>
          <p:nvPr/>
        </p:nvSpPr>
        <p:spPr>
          <a:xfrm>
            <a:off x="770010"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used a combinations of the </a:t>
            </a:r>
            <a:r>
              <a:rPr lang="en-US" sz="2200" b="1" dirty="0">
                <a:solidFill>
                  <a:schemeClr val="accent3">
                    <a:lumMod val="25000"/>
                  </a:schemeClr>
                </a:solidFill>
                <a:latin typeface="Arial" panose="020B0604020202020204" pitchFamily="34" charset="0"/>
                <a:cs typeface="Arial" panose="020B0604020202020204" pitchFamily="34" charset="0"/>
              </a:rPr>
              <a:t>WHERE</a:t>
            </a:r>
            <a:r>
              <a:rPr lang="en-US" sz="2200" dirty="0">
                <a:solidFill>
                  <a:schemeClr val="accent3">
                    <a:lumMod val="25000"/>
                  </a:schemeClr>
                </a:solidFill>
                <a:latin typeface="Arial" panose="020B0604020202020204" pitchFamily="34" charset="0"/>
                <a:cs typeface="Arial" panose="020B0604020202020204" pitchFamily="34" charset="0"/>
              </a:rPr>
              <a:t> clause, </a:t>
            </a:r>
            <a:r>
              <a:rPr lang="en-US" sz="2200" b="1" dirty="0">
                <a:solidFill>
                  <a:schemeClr val="accent3">
                    <a:lumMod val="25000"/>
                  </a:schemeClr>
                </a:solidFill>
                <a:latin typeface="Arial" panose="020B0604020202020204" pitchFamily="34" charset="0"/>
                <a:cs typeface="Arial" panose="020B0604020202020204" pitchFamily="34" charset="0"/>
              </a:rPr>
              <a:t>LIKE</a:t>
            </a:r>
            <a:r>
              <a:rPr lang="en-US" sz="2200" dirty="0">
                <a:solidFill>
                  <a:schemeClr val="accent3">
                    <a:lumMod val="25000"/>
                  </a:schemeClr>
                </a:solidFill>
                <a:latin typeface="Arial" panose="020B0604020202020204" pitchFamily="34" charset="0"/>
                <a:cs typeface="Arial" panose="020B0604020202020204" pitchFamily="34" charset="0"/>
              </a:rPr>
              <a:t>, </a:t>
            </a:r>
            <a:r>
              <a:rPr lang="en-US" sz="2200" b="1" dirty="0">
                <a:solidFill>
                  <a:schemeClr val="accent3">
                    <a:lumMod val="25000"/>
                  </a:schemeClr>
                </a:solidFill>
                <a:latin typeface="Arial" panose="020B0604020202020204" pitchFamily="34" charset="0"/>
                <a:cs typeface="Arial" panose="020B0604020202020204" pitchFamily="34" charset="0"/>
              </a:rPr>
              <a:t>AND</a:t>
            </a:r>
            <a:r>
              <a:rPr lang="en-US" sz="2200" dirty="0">
                <a:solidFill>
                  <a:schemeClr val="accent3">
                    <a:lumMod val="25000"/>
                  </a:schemeClr>
                </a:solidFill>
                <a:latin typeface="Arial" panose="020B0604020202020204" pitchFamily="34" charset="0"/>
                <a:cs typeface="Arial" panose="020B0604020202020204" pitchFamily="34" charset="0"/>
              </a:rPr>
              <a:t>, and </a:t>
            </a:r>
            <a:r>
              <a:rPr lang="en-US" sz="2200" b="1" dirty="0">
                <a:solidFill>
                  <a:schemeClr val="accent3">
                    <a:lumMod val="25000"/>
                  </a:schemeClr>
                </a:solidFill>
                <a:latin typeface="Arial" panose="020B0604020202020204" pitchFamily="34" charset="0"/>
                <a:cs typeface="Arial" panose="020B0604020202020204" pitchFamily="34" charset="0"/>
              </a:rPr>
              <a:t>BETWEEN</a:t>
            </a:r>
            <a:r>
              <a:rPr lang="en-US" sz="2200" dirty="0">
                <a:solidFill>
                  <a:schemeClr val="accent3">
                    <a:lumMod val="25000"/>
                  </a:schemeClr>
                </a:solidFill>
                <a:latin typeface="Arial" panose="020B0604020202020204" pitchFamily="34" charset="0"/>
                <a:cs typeface="Arial" panose="020B0604020202020204" pitchFamily="34" charset="0"/>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B0D517C-C2AC-4C0D-87F9-EE1712AFDD32}"/>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ontent Placeholder 4">
            <a:extLst>
              <a:ext uri="{FF2B5EF4-FFF2-40B4-BE49-F238E27FC236}">
                <a16:creationId xmlns:a16="http://schemas.microsoft.com/office/drawing/2014/main" id="{EB5EC469-60E2-4387-963A-EAC161EB8EA4}"/>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rial" panose="020B0604020202020204" pitchFamily="34" charset="0"/>
                <a:cs typeface="Arial" panose="020B0604020202020204" pitchFamily="34" charset="0"/>
              </a:rPr>
              <a:t>We selected Landing outcomes and the </a:t>
            </a:r>
            <a:r>
              <a:rPr lang="en-US" sz="2000" b="1" dirty="0">
                <a:latin typeface="Arial" panose="020B0604020202020204" pitchFamily="34" charset="0"/>
                <a:cs typeface="Arial" panose="020B0604020202020204" pitchFamily="34" charset="0"/>
              </a:rPr>
              <a:t>COUNT</a:t>
            </a:r>
            <a:r>
              <a:rPr lang="en-US" sz="2000" dirty="0">
                <a:latin typeface="Arial" panose="020B0604020202020204" pitchFamily="34" charset="0"/>
                <a:cs typeface="Arial" panose="020B0604020202020204" pitchFamily="34" charset="0"/>
              </a:rPr>
              <a:t> of landing outcomes from the data and used the </a:t>
            </a:r>
            <a:r>
              <a:rPr lang="en-US" sz="2000" b="1" dirty="0">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clause to filter for landing outcomes </a:t>
            </a:r>
            <a:r>
              <a:rPr lang="en-US" sz="2000" b="1" dirty="0">
                <a:latin typeface="Arial" panose="020B0604020202020204" pitchFamily="34" charset="0"/>
                <a:cs typeface="Arial" panose="020B0604020202020204" pitchFamily="34" charset="0"/>
              </a:rPr>
              <a:t>BETWEEN</a:t>
            </a:r>
            <a:r>
              <a:rPr lang="en-US" sz="2000" dirty="0">
                <a:latin typeface="Arial" panose="020B0604020202020204" pitchFamily="34" charset="0"/>
                <a:cs typeface="Arial" panose="020B0604020202020204" pitchFamily="34" charset="0"/>
              </a:rPr>
              <a:t> 2010-06-04 to 2010-03-20.</a:t>
            </a:r>
          </a:p>
          <a:p>
            <a:pPr>
              <a:spcBef>
                <a:spcPts val="1400"/>
              </a:spcBef>
            </a:pPr>
            <a:r>
              <a:rPr lang="en-US" sz="2000" dirty="0">
                <a:latin typeface="Arial" panose="020B0604020202020204" pitchFamily="34" charset="0"/>
                <a:cs typeface="Arial" panose="020B0604020202020204" pitchFamily="34" charset="0"/>
              </a:rPr>
              <a:t>We applied the </a:t>
            </a:r>
            <a:r>
              <a:rPr lang="en-US" sz="2000" b="1" dirty="0">
                <a:latin typeface="Arial" panose="020B0604020202020204" pitchFamily="34" charset="0"/>
                <a:cs typeface="Arial" panose="020B0604020202020204" pitchFamily="34" charset="0"/>
              </a:rPr>
              <a:t>GROUP BY </a:t>
            </a:r>
            <a:r>
              <a:rPr lang="en-US" sz="2000" dirty="0">
                <a:latin typeface="Arial" panose="020B0604020202020204" pitchFamily="34" charset="0"/>
                <a:cs typeface="Arial" panose="020B0604020202020204" pitchFamily="34" charset="0"/>
              </a:rPr>
              <a:t>clause to group the landing outcomes and the </a:t>
            </a:r>
            <a:r>
              <a:rPr lang="en-US" sz="2000" b="1" dirty="0">
                <a:latin typeface="Arial" panose="020B0604020202020204" pitchFamily="34" charset="0"/>
                <a:cs typeface="Arial" panose="020B0604020202020204" pitchFamily="34" charset="0"/>
              </a:rPr>
              <a:t>ORDER BY </a:t>
            </a:r>
            <a:r>
              <a:rPr lang="en-US" sz="2000" dirty="0">
                <a:latin typeface="Arial" panose="020B0604020202020204" pitchFamily="34" charset="0"/>
                <a:cs typeface="Arial" panose="020B0604020202020204" pitchFamily="34" charset="0"/>
              </a:rPr>
              <a:t>clause to order the grouped landing outcome in descending order.</a:t>
            </a:r>
          </a:p>
          <a:p>
            <a:pPr>
              <a:spcBef>
                <a:spcPts val="1400"/>
              </a:spcBef>
            </a:pPr>
            <a:endParaRPr lang="en-US" sz="2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8E60850-7F1E-4113-9B01-0781B75B5B50}"/>
              </a:ext>
            </a:extLst>
          </p:cNvPr>
          <p:cNvPicPr>
            <a:picLocks noChangeAspect="1"/>
          </p:cNvPicPr>
          <p:nvPr/>
        </p:nvPicPr>
        <p:blipFill>
          <a:blip r:embed="rId3"/>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7872DA23-52D7-4C61-80AE-377E8A677BB7}"/>
              </a:ext>
            </a:extLst>
          </p:cNvPr>
          <p:cNvPicPr>
            <a:picLocks noChangeAspect="1"/>
          </p:cNvPicPr>
          <p:nvPr/>
        </p:nvPicPr>
        <p:blipFill>
          <a:blip r:embed="rId3"/>
          <a:stretch>
            <a:fillRect/>
          </a:stretch>
        </p:blipFill>
        <p:spPr>
          <a:xfrm>
            <a:off x="770011" y="1308538"/>
            <a:ext cx="10515600" cy="4717035"/>
          </a:xfrm>
          <a:prstGeom prst="rect">
            <a:avLst/>
          </a:prstGeom>
        </p:spPr>
      </p:pic>
      <p:sp>
        <p:nvSpPr>
          <p:cNvPr id="7" name="Title 1">
            <a:extLst>
              <a:ext uri="{FF2B5EF4-FFF2-40B4-BE49-F238E27FC236}">
                <a16:creationId xmlns:a16="http://schemas.microsoft.com/office/drawing/2014/main" id="{F1D5F19E-B4A8-4EBA-98EE-DD2E0F0B015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6" name="Content Placeholder 3">
            <a:extLst>
              <a:ext uri="{FF2B5EF4-FFF2-40B4-BE49-F238E27FC236}">
                <a16:creationId xmlns:a16="http://schemas.microsoft.com/office/drawing/2014/main" id="{E9AD2419-C439-4F78-8CD6-0C417445C04C}"/>
              </a:ext>
            </a:extLst>
          </p:cNvPr>
          <p:cNvPicPr>
            <a:picLocks noChangeAspect="1"/>
          </p:cNvPicPr>
          <p:nvPr/>
        </p:nvPicPr>
        <p:blipFill>
          <a:blip r:embed="rId3"/>
          <a:stretch>
            <a:fillRect/>
          </a:stretch>
        </p:blipFill>
        <p:spPr>
          <a:xfrm>
            <a:off x="770011" y="1253472"/>
            <a:ext cx="10687962" cy="4772101"/>
          </a:xfrm>
          <a:prstGeom prst="rect">
            <a:avLst/>
          </a:prstGeom>
        </p:spPr>
      </p:pic>
      <p:sp>
        <p:nvSpPr>
          <p:cNvPr id="7" name="Title 1">
            <a:extLst>
              <a:ext uri="{FF2B5EF4-FFF2-40B4-BE49-F238E27FC236}">
                <a16:creationId xmlns:a16="http://schemas.microsoft.com/office/drawing/2014/main" id="{0E0DD44A-2C07-4F53-98F7-F09435628F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6" name="Content Placeholder 3">
            <a:extLst>
              <a:ext uri="{FF2B5EF4-FFF2-40B4-BE49-F238E27FC236}">
                <a16:creationId xmlns:a16="http://schemas.microsoft.com/office/drawing/2014/main" id="{B180FF5E-B0EA-42B5-9B5E-0568152FBE60}"/>
              </a:ext>
            </a:extLst>
          </p:cNvPr>
          <p:cNvPicPr>
            <a:picLocks noChangeAspect="1"/>
          </p:cNvPicPr>
          <p:nvPr/>
        </p:nvPicPr>
        <p:blipFill>
          <a:blip r:embed="rId3"/>
          <a:stretch>
            <a:fillRect/>
          </a:stretch>
        </p:blipFill>
        <p:spPr>
          <a:xfrm>
            <a:off x="770010" y="1362318"/>
            <a:ext cx="10092431" cy="5064893"/>
          </a:xfrm>
          <a:prstGeom prst="rect">
            <a:avLst/>
          </a:prstGeom>
        </p:spPr>
      </p:pic>
      <p:sp>
        <p:nvSpPr>
          <p:cNvPr id="9" name="Title 1">
            <a:extLst>
              <a:ext uri="{FF2B5EF4-FFF2-40B4-BE49-F238E27FC236}">
                <a16:creationId xmlns:a16="http://schemas.microsoft.com/office/drawing/2014/main" id="{9276D746-0640-4583-A903-81C21444127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6" name="Content Placeholder 3">
            <a:extLst>
              <a:ext uri="{FF2B5EF4-FFF2-40B4-BE49-F238E27FC236}">
                <a16:creationId xmlns:a16="http://schemas.microsoft.com/office/drawing/2014/main" id="{93F07828-D41A-4DFC-A722-0EB17F3F01E7}"/>
              </a:ext>
            </a:extLst>
          </p:cNvPr>
          <p:cNvPicPr>
            <a:picLocks noChangeAspect="1"/>
          </p:cNvPicPr>
          <p:nvPr/>
        </p:nvPicPr>
        <p:blipFill>
          <a:blip r:embed="rId3"/>
          <a:stretch>
            <a:fillRect/>
          </a:stretch>
        </p:blipFill>
        <p:spPr>
          <a:xfrm>
            <a:off x="752019" y="1454291"/>
            <a:ext cx="10687962" cy="4772101"/>
          </a:xfrm>
          <a:prstGeom prst="rect">
            <a:avLst/>
          </a:prstGeom>
        </p:spPr>
      </p:pic>
      <p:sp>
        <p:nvSpPr>
          <p:cNvPr id="7" name="Title 1">
            <a:extLst>
              <a:ext uri="{FF2B5EF4-FFF2-40B4-BE49-F238E27FC236}">
                <a16:creationId xmlns:a16="http://schemas.microsoft.com/office/drawing/2014/main" id="{7A3E1384-A2AE-4EEA-8B1A-F00653DA95F4}"/>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81925" y="1580828"/>
            <a:ext cx="11158780" cy="43240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6" name="Content Placeholder 3">
            <a:extLst>
              <a:ext uri="{FF2B5EF4-FFF2-40B4-BE49-F238E27FC236}">
                <a16:creationId xmlns:a16="http://schemas.microsoft.com/office/drawing/2014/main" id="{189D5D15-AC40-498C-82C0-190BE38EE0E4}"/>
              </a:ext>
            </a:extLst>
          </p:cNvPr>
          <p:cNvPicPr>
            <a:picLocks noChangeAspect="1"/>
          </p:cNvPicPr>
          <p:nvPr/>
        </p:nvPicPr>
        <p:blipFill>
          <a:blip r:embed="rId3"/>
          <a:stretch>
            <a:fillRect/>
          </a:stretch>
        </p:blipFill>
        <p:spPr>
          <a:xfrm>
            <a:off x="2123100" y="1584827"/>
            <a:ext cx="7790783" cy="4440746"/>
          </a:xfrm>
          <a:prstGeom prst="rect">
            <a:avLst/>
          </a:prstGeom>
        </p:spPr>
      </p:pic>
      <p:sp>
        <p:nvSpPr>
          <p:cNvPr id="7" name="Title 1">
            <a:extLst>
              <a:ext uri="{FF2B5EF4-FFF2-40B4-BE49-F238E27FC236}">
                <a16:creationId xmlns:a16="http://schemas.microsoft.com/office/drawing/2014/main" id="{C94BBAB3-B540-4DBC-8262-1247169BAB35}"/>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6" name="Title 1">
            <a:extLst>
              <a:ext uri="{FF2B5EF4-FFF2-40B4-BE49-F238E27FC236}">
                <a16:creationId xmlns:a16="http://schemas.microsoft.com/office/drawing/2014/main" id="{FFB11638-48E5-4409-BD94-DABDEA2DC9DC}"/>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7" name="Content Placeholder 3" descr="Graphical user interface, application&#10;&#10;Description automatically generated">
            <a:extLst>
              <a:ext uri="{FF2B5EF4-FFF2-40B4-BE49-F238E27FC236}">
                <a16:creationId xmlns:a16="http://schemas.microsoft.com/office/drawing/2014/main" id="{BB49173D-2846-4135-82A4-3405CAC7473C}"/>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6" name="Title 1">
            <a:extLst>
              <a:ext uri="{FF2B5EF4-FFF2-40B4-BE49-F238E27FC236}">
                <a16:creationId xmlns:a16="http://schemas.microsoft.com/office/drawing/2014/main" id="{ABF8BB7A-A5D4-49F8-A27B-BCCD48DEED7E}"/>
              </a:ext>
            </a:extLst>
          </p:cNvPr>
          <p:cNvSpPr txBox="1">
            <a:spLocks/>
          </p:cNvSpPr>
          <p:nvPr/>
        </p:nvSpPr>
        <p:spPr>
          <a:xfrm>
            <a:off x="1046746" y="232475"/>
            <a:ext cx="3560252" cy="99189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7" name="Content Placeholder 4">
            <a:extLst>
              <a:ext uri="{FF2B5EF4-FFF2-40B4-BE49-F238E27FC236}">
                <a16:creationId xmlns:a16="http://schemas.microsoft.com/office/drawing/2014/main" id="{763ACBD9-4D64-4B05-880B-C97A10F9524E}"/>
              </a:ext>
            </a:extLst>
          </p:cNvPr>
          <p:cNvSpPr txBox="1">
            <a:spLocks/>
          </p:cNvSpPr>
          <p:nvPr/>
        </p:nvSpPr>
        <p:spPr>
          <a:xfrm>
            <a:off x="5351164" y="232475"/>
            <a:ext cx="6002636" cy="9918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8" name="Picture 7">
            <a:extLst>
              <a:ext uri="{FF2B5EF4-FFF2-40B4-BE49-F238E27FC236}">
                <a16:creationId xmlns:a16="http://schemas.microsoft.com/office/drawing/2014/main" id="{F8B74E51-9D3A-4F31-86CC-CE885740723C}"/>
              </a:ext>
            </a:extLst>
          </p:cNvPr>
          <p:cNvPicPr>
            <a:picLocks noChangeAspect="1"/>
          </p:cNvPicPr>
          <p:nvPr/>
        </p:nvPicPr>
        <p:blipFill>
          <a:blip r:embed="rId3"/>
          <a:stretch>
            <a:fillRect/>
          </a:stretch>
        </p:blipFill>
        <p:spPr>
          <a:xfrm>
            <a:off x="557784" y="1766806"/>
            <a:ext cx="11164824" cy="402955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6" name="Content Placeholder 4">
            <a:extLst>
              <a:ext uri="{FF2B5EF4-FFF2-40B4-BE49-F238E27FC236}">
                <a16:creationId xmlns:a16="http://schemas.microsoft.com/office/drawing/2014/main" id="{9F94376D-CA8A-4208-8C82-6124E05EEBA0}"/>
              </a:ext>
            </a:extLst>
          </p:cNvPr>
          <p:cNvSpPr txBox="1">
            <a:spLocks/>
          </p:cNvSpPr>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7" name="Title 1">
            <a:extLst>
              <a:ext uri="{FF2B5EF4-FFF2-40B4-BE49-F238E27FC236}">
                <a16:creationId xmlns:a16="http://schemas.microsoft.com/office/drawing/2014/main" id="{5822741E-BE2A-4BC9-AC99-5470B3CAC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8" name="Picture 7">
            <a:extLst>
              <a:ext uri="{FF2B5EF4-FFF2-40B4-BE49-F238E27FC236}">
                <a16:creationId xmlns:a16="http://schemas.microsoft.com/office/drawing/2014/main" id="{C597F669-5D7B-4E5F-ADC5-7869802CE37F}"/>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675847"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We can conclude that:</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The larger the flight amount at a launch site, the greater the success rate at a launch site.</a:t>
            </a:r>
          </a:p>
          <a:p>
            <a:pPr>
              <a:lnSpc>
                <a:spcPct val="100000"/>
              </a:lnSpc>
              <a:spcBef>
                <a:spcPts val="1400"/>
              </a:spcBef>
            </a:pPr>
            <a:r>
              <a:rPr lang="en-US" sz="2200" dirty="0">
                <a:latin typeface="Arial" panose="020B0604020202020204" pitchFamily="34" charset="0"/>
                <a:cs typeface="Arial" panose="020B0604020202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Orbits </a:t>
            </a:r>
            <a:r>
              <a:rPr lang="en-US" sz="2200" dirty="0">
                <a:latin typeface="Arial" panose="020B0604020202020204" pitchFamily="34" charset="0"/>
                <a:cs typeface="Arial" panose="020B0604020202020204" pitchFamily="34" charset="0"/>
              </a:rPr>
              <a:t>ES-L1, GEO, HEO, SSO, VLEO had the most success rate.</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KSC LC-39A had the most successful launches of any site.</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hlinkClick r:id="rId4"/>
              </a:rPr>
              <a:t>https://github.com/vrushabh07/Data-Science-capstone-IBM.git</a:t>
            </a:r>
            <a:endParaRPr lang="en-US"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3336"/>
            <a:ext cx="10515600" cy="4673627"/>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7" name="Content Placeholder 6">
            <a:extLst>
              <a:ext uri="{FF2B5EF4-FFF2-40B4-BE49-F238E27FC236}">
                <a16:creationId xmlns:a16="http://schemas.microsoft.com/office/drawing/2014/main" id="{2A1EA0CC-9EA0-4275-8E42-85765879A69E}"/>
              </a:ext>
            </a:extLst>
          </p:cNvPr>
          <p:cNvPicPr>
            <a:picLocks noGrp="1" noChangeAspect="1"/>
          </p:cNvPicPr>
          <p:nvPr>
            <p:ph idx="4294967295"/>
          </p:nvPr>
        </p:nvPicPr>
        <p:blipFill>
          <a:blip r:embed="rId3"/>
          <a:stretch>
            <a:fillRect/>
          </a:stretch>
        </p:blipFill>
        <p:spPr>
          <a:xfrm>
            <a:off x="5910263" y="1800225"/>
            <a:ext cx="5461000" cy="4225925"/>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https://github.com/vrushabh07/Data-Science-capstone-IBM/blob/0098400d83a0146bbcbd6e0d03bd3946a6a64836/Data%20Collection%20Space%20API.ipynb</a:t>
            </a:r>
            <a:endParaRPr lang="en-US" sz="2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7"/>
            <a:ext cx="4114538" cy="48409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https://github.com/vrushabh07/Data-Science-capstone-IBM/blob/51fc5e3c68d5d41ea587df1f55d53561b5a1d02a/Data%20Collection%20with%20Web%20Scraping.ipynb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pic>
        <p:nvPicPr>
          <p:cNvPr id="9" name="Picture 8">
            <a:extLst>
              <a:ext uri="{FF2B5EF4-FFF2-40B4-BE49-F238E27FC236}">
                <a16:creationId xmlns:a16="http://schemas.microsoft.com/office/drawing/2014/main" id="{DCB3F052-E555-48FE-8DC7-068E0B6A288B}"/>
              </a:ext>
            </a:extLst>
          </p:cNvPr>
          <p:cNvPicPr>
            <a:picLocks noChangeAspect="1"/>
          </p:cNvPicPr>
          <p:nvPr/>
        </p:nvPicPr>
        <p:blipFill>
          <a:blip r:embed="rId3"/>
          <a:stretch>
            <a:fillRect/>
          </a:stretch>
        </p:blipFill>
        <p:spPr>
          <a:xfrm>
            <a:off x="5910261" y="1503335"/>
            <a:ext cx="5748941" cy="452223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304</TotalTime>
  <Words>1832</Words>
  <Application>Microsoft Office PowerPoint</Application>
  <PresentationFormat>Widescreen</PresentationFormat>
  <Paragraphs>210</Paragraphs>
  <Slides>47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vrushabh shrimali</cp:lastModifiedBy>
  <cp:revision>207</cp:revision>
  <dcterms:created xsi:type="dcterms:W3CDTF">2021-04-29T18:58:34Z</dcterms:created>
  <dcterms:modified xsi:type="dcterms:W3CDTF">2022-03-30T11:23:37Z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